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8" r:id="rId4"/>
    <p:sldId id="260" r:id="rId5"/>
    <p:sldId id="257" r:id="rId6"/>
    <p:sldId id="256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AC1ED-41DB-44D5-9215-2A6FA9C4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C2197-5767-4AFC-8757-5EE1D86E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DDFE-2E6C-4C58-9AD9-35BB061B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FE4CE-BC82-424C-9FFE-D43CBA99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C67CB-1394-47A5-9C5E-383F9B57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6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F1568-F85E-48AF-88A2-734F5A3D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7F66A3-E8EB-48EF-9EFB-D3A01D8CA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AA417-4411-4A6D-B01D-5AE527A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2D73B-73F4-437E-BF0A-10D8EA59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C1A0B-8067-4180-ADFD-F90FCA0C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2E5C8-E5BD-4E3C-A4B0-FD2894A0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25364-2DD3-48B2-9759-92FB9EAE4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7802B-0745-4B97-95D5-9C9FCD7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D63D5-59D8-4DDB-89F9-C60A361E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065B8-1D5A-4255-8AF8-B348EA0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1988E-955A-428F-BD8F-0DA78689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91590-1A22-4843-9EDB-CA109B47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84AA-4C1F-4CE3-BB85-E6D21091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69365-4DDE-4CD4-9CCB-C57C24C0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EE7D5-C983-4560-9E40-B7A814FB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E58C6-62B8-4955-9A08-620E7F8B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5CAF8-084F-47BC-A1DC-ECEDDCB7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FAFD7-20A0-491E-A7BB-B519E234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78A2BB-341F-4DD5-B33C-699FD49F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11B8C-0AA9-4804-B06C-076EB604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C5B0-1587-42D8-B07B-8CC8199C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4DCB3-834F-4196-8AC1-FDC3EFBF9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61D3D-96CF-4770-8157-F133AA932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E8847-9C9C-471B-BE9F-4993A2F5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A01B8-214C-4CB3-A1F1-690FF8C9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45B9C5-B97D-41E1-AC69-53C6EAD4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8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6F976-93D0-46C0-9176-F428F528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87000-8680-4AC3-9B41-41F3962B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3093DE-BBE0-44F7-BD9A-8C3C22C77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62FA59-DF15-4BFC-A99A-C5D3F6E40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1568C3-734D-4BE8-AE6E-9E6236D60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F0A915-7D34-4FB3-BA3F-1FF99095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24E72D-C12F-4751-96C2-0E3A9B75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6C4943-CC13-4AF3-85E9-76BECD9F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3EF7B-F16E-4B55-A88A-994D73DC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A5A077-CA86-43CB-A0C4-63AD9B96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25661-4DB0-4BA3-9282-71840447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EBBCF-1699-43EE-878C-FCD3E6E4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CA65B8-0D0A-408F-966B-7CE66C71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FA3919-DDF7-4337-AE2F-467638C7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4CA05-0EB6-449B-A4E5-5B2334FB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8413-51CC-4A4F-AD09-0DA4C50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D9B36-AAB3-4FBB-B236-B565EFFD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A1765D-12FC-4C42-982D-E8AE70BCE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3A7AF9-49A3-4025-925C-809C0A34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6681B-AF91-48E4-93D4-A279BD99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FC3EA3-7CDA-4543-AC44-904E4974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7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A9CE3-DD8F-44D3-B5BD-8769E0B4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C19EDB-5A7C-4D57-A35B-F55A0DC21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2E53E-8DF9-48B2-A9FC-B29CB241B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846525-0C65-4F9D-B1C6-2513A189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99427-D457-400F-B144-522CE647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A3AA7-BFF1-41AD-90CD-73E29B27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B8374-FE9E-421A-8D6F-93122195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B7021-E939-4D8F-BD69-AEC3D822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8C520-22A0-4F5B-9CEF-F02FF4334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4580-1A11-4892-9CA1-85A89DF3D7E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C699E-CCEB-43C5-9E64-75EDD1838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E48A2-F6C8-4357-931B-64DCA1D63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CEEA-BED0-4BD6-9387-DE085EC6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ubovsmirnova.com/" TargetMode="External"/><Relationship Id="rId7" Type="http://schemas.openxmlformats.org/officeDocument/2006/relationships/hyperlink" Target="https://giv76gsv76.wixsite.com/tutaev" TargetMode="External"/><Relationship Id="rId2" Type="http://schemas.openxmlformats.org/officeDocument/2006/relationships/hyperlink" Target="https://www.krupilovaei-uchite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v76gsv76.wixsite.com/podvig" TargetMode="External"/><Relationship Id="rId5" Type="http://schemas.openxmlformats.org/officeDocument/2006/relationships/hyperlink" Target="https://www.svetlanavidakas.ru/" TargetMode="External"/><Relationship Id="rId4" Type="http://schemas.openxmlformats.org/officeDocument/2006/relationships/hyperlink" Target="http://tzavyalova.ucoz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ra-russia.ru/" TargetMode="External"/><Relationship Id="rId2" Type="http://schemas.openxmlformats.org/officeDocument/2006/relationships/hyperlink" Target="https://rs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x.com/website-template/view/html/1835?siteId=aee01d04-1522-4b47-9789-29991ca8eb0d&amp;metaSiteId=e0b45070-6e24-4835-b8ba-e1fbadd8444c&amp;originUrl=https%3A%2F%2Fru.wix.com%2Fwebsite%2Ftemplates%2Fhtml%2Feducation" TargetMode="External"/><Relationship Id="rId4" Type="http://schemas.openxmlformats.org/officeDocument/2006/relationships/hyperlink" Target="http://www.gouo.ru/Glavnay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D3648-2C81-409D-809C-9DDF8C7C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67707"/>
            <a:ext cx="7689849" cy="24752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МИП «Муниципальная модель развития семейного воспитания и родительского просвещения»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B99B5-12DD-4E69-AE5C-83626F7C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3790" y="3814998"/>
            <a:ext cx="9503659" cy="3043001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Совещание с участниками ТГ «</a:t>
            </a:r>
            <a:r>
              <a:rPr lang="en-US" b="1" dirty="0">
                <a:solidFill>
                  <a:schemeClr val="tx1"/>
                </a:solidFill>
              </a:rPr>
              <a:t>Web – </a:t>
            </a:r>
            <a:r>
              <a:rPr lang="ru-RU" b="1" dirty="0">
                <a:solidFill>
                  <a:schemeClr val="tx1"/>
                </a:solidFill>
              </a:rPr>
              <a:t>мастерская»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Совещание с участниками ТГ «Модернизация программы»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Ягодкина О.К.</a:t>
            </a:r>
            <a:r>
              <a:rPr lang="ru-RU" i="1" dirty="0">
                <a:solidFill>
                  <a:schemeClr val="tx1"/>
                </a:solidFill>
              </a:rPr>
              <a:t>, методист МУ ДПО «ИОЦ»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8EB43-E371-4166-ADA5-67920A07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68" y="306441"/>
            <a:ext cx="2112850" cy="2205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D9EF3B-00C9-4397-A4CD-671B9568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67" y="2426676"/>
            <a:ext cx="2112851" cy="21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9096E-104A-4909-8755-C5E7E1E5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Структура Программы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F6517-0C88-446E-A0D5-D0A6BE1D724A}"/>
              </a:ext>
            </a:extLst>
          </p:cNvPr>
          <p:cNvSpPr txBox="1"/>
          <p:nvPr/>
        </p:nvSpPr>
        <p:spPr>
          <a:xfrm>
            <a:off x="105507" y="922119"/>
            <a:ext cx="11980985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Паспорт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Информационная справка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Аналитико-прогностическое обоснование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Цель, приоритетные направления и план реализации Программы</a:t>
            </a:r>
          </a:p>
          <a:p>
            <a:r>
              <a:rPr lang="ru-RU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</a:t>
            </a:r>
          </a:p>
          <a:p>
            <a:endParaRPr lang="ru-RU" b="1" i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kern="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Банк информационно-методических материалов для реализации Программы</a:t>
            </a:r>
            <a:endParaRPr lang="ru-RU" sz="24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Механизм управления реализацией Программы</a:t>
            </a: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Система целевых индикаторов и показателей, характеризующих ход реализации </a:t>
            </a:r>
          </a:p>
          <a:p>
            <a:pPr marL="65786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kern="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14960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                                                                                                          Программы</a:t>
            </a:r>
            <a:endParaRPr lang="ru-RU" sz="2400" b="1" kern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2337CE-B7AF-4E11-850B-DD9F2D03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32530"/>
              </p:ext>
            </p:extLst>
          </p:nvPr>
        </p:nvGraphicFramePr>
        <p:xfrm>
          <a:off x="719529" y="2951004"/>
          <a:ext cx="11261456" cy="1778000"/>
        </p:xfrm>
        <a:graphic>
          <a:graphicData uri="http://schemas.openxmlformats.org/drawingml/2006/table">
            <a:tbl>
              <a:tblPr firstRow="1" firstCol="1" bandRow="1"/>
              <a:tblGrid>
                <a:gridCol w="448634">
                  <a:extLst>
                    <a:ext uri="{9D8B030D-6E8A-4147-A177-3AD203B41FA5}">
                      <a16:colId xmlns:a16="http://schemas.microsoft.com/office/drawing/2014/main" val="1471090025"/>
                    </a:ext>
                  </a:extLst>
                </a:gridCol>
                <a:gridCol w="4537931">
                  <a:extLst>
                    <a:ext uri="{9D8B030D-6E8A-4147-A177-3AD203B41FA5}">
                      <a16:colId xmlns:a16="http://schemas.microsoft.com/office/drawing/2014/main" val="1664209793"/>
                    </a:ext>
                  </a:extLst>
                </a:gridCol>
                <a:gridCol w="2017618">
                  <a:extLst>
                    <a:ext uri="{9D8B030D-6E8A-4147-A177-3AD203B41FA5}">
                      <a16:colId xmlns:a16="http://schemas.microsoft.com/office/drawing/2014/main" val="958188065"/>
                    </a:ext>
                  </a:extLst>
                </a:gridCol>
                <a:gridCol w="1799057">
                  <a:extLst>
                    <a:ext uri="{9D8B030D-6E8A-4147-A177-3AD203B41FA5}">
                      <a16:colId xmlns:a16="http://schemas.microsoft.com/office/drawing/2014/main" val="722371192"/>
                    </a:ext>
                  </a:extLst>
                </a:gridCol>
                <a:gridCol w="1090267">
                  <a:extLst>
                    <a:ext uri="{9D8B030D-6E8A-4147-A177-3AD203B41FA5}">
                      <a16:colId xmlns:a16="http://schemas.microsoft.com/office/drawing/2014/main" val="2802946930"/>
                    </a:ext>
                  </a:extLst>
                </a:gridCol>
                <a:gridCol w="1367949">
                  <a:extLst>
                    <a:ext uri="{9D8B030D-6E8A-4147-A177-3AD203B41FA5}">
                      <a16:colId xmlns:a16="http://schemas.microsoft.com/office/drawing/2014/main" val="2981979652"/>
                    </a:ext>
                  </a:extLst>
                </a:gridCol>
              </a:tblGrid>
              <a:tr h="500193"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деятельности/мероприятия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достижения результата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75474"/>
                  </a:ext>
                </a:extLst>
              </a:tr>
              <a:tr h="333462">
                <a:tc gridSpan="6"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1.1. Совершенствовать	методики и процедуры внутреннего аудита посредством разработки внутренней системы 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предоставляемых услуг и выполняемых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17745"/>
                  </a:ext>
                </a:extLst>
              </a:tr>
              <a:tr h="787341"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методики и организация проведения внутреннего аудита качества деятельности по направлению «Выявление, поддержка и развитие способностей и талантов детей, молодежи»</a:t>
                      </a:r>
                    </a:p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деятельностью по направлению обеспечено достоверной информацией </a:t>
                      </a:r>
                    </a:p>
                    <a:p>
                      <a:pPr marL="30480" marR="90170" indent="28130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Утверждена нормативно-правовая документация, обеспечен аудит на регулярной основе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2021,</a:t>
                      </a:r>
                    </a:p>
                    <a:p>
                      <a:pPr marL="30480" marR="901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далее ежегодно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901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О.В., члены РГ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5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5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20A49-9335-476D-A637-A813190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335144"/>
            <a:ext cx="11527436" cy="391687"/>
          </a:xfrm>
        </p:spPr>
        <p:txBody>
          <a:bodyPr>
            <a:noAutofit/>
          </a:bodyPr>
          <a:lstStyle/>
          <a:p>
            <a:pPr marL="657860" marR="0" lvl="0" indent="-342900" defTabSz="914400" rtl="0" eaLnBrk="1" fontAlgn="auto" latinLnBrk="0" hangingPunct="1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Банк информационно-методических материалов для реализации Программы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ru-RU" sz="2400" b="1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DA7779D-9344-4972-B8C8-61B0E2031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29437"/>
              </p:ext>
            </p:extLst>
          </p:nvPr>
        </p:nvGraphicFramePr>
        <p:xfrm>
          <a:off x="355337" y="961292"/>
          <a:ext cx="11527542" cy="579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220">
                  <a:extLst>
                    <a:ext uri="{9D8B030D-6E8A-4147-A177-3AD203B41FA5}">
                      <a16:colId xmlns:a16="http://schemas.microsoft.com/office/drawing/2014/main" val="2832581474"/>
                    </a:ext>
                  </a:extLst>
                </a:gridCol>
                <a:gridCol w="2773042">
                  <a:extLst>
                    <a:ext uri="{9D8B030D-6E8A-4147-A177-3AD203B41FA5}">
                      <a16:colId xmlns:a16="http://schemas.microsoft.com/office/drawing/2014/main" val="207622375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64584287"/>
                    </a:ext>
                  </a:extLst>
                </a:gridCol>
                <a:gridCol w="2879220">
                  <a:extLst>
                    <a:ext uri="{9D8B030D-6E8A-4147-A177-3AD203B41FA5}">
                      <a16:colId xmlns:a16="http://schemas.microsoft.com/office/drawing/2014/main" val="3616047932"/>
                    </a:ext>
                  </a:extLst>
                </a:gridCol>
                <a:gridCol w="2879220">
                  <a:extLst>
                    <a:ext uri="{9D8B030D-6E8A-4147-A177-3AD203B41FA5}">
                      <a16:colId xmlns:a16="http://schemas.microsoft.com/office/drawing/2014/main" val="172660648"/>
                    </a:ext>
                  </a:extLst>
                </a:gridCol>
              </a:tblGrid>
              <a:tr h="9772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Мероприятие/событие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Целевая аудитория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Формат документа/материала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Формат документа/материала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Ссылка на  ресурс, публикацию документа/материала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80110"/>
                  </a:ext>
                </a:extLst>
              </a:tr>
              <a:tr h="535828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Безопасность и здоровье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7649477"/>
                  </a:ext>
                </a:extLst>
              </a:tr>
              <a:tr h="5358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9790"/>
                  </a:ext>
                </a:extLst>
              </a:tr>
              <a:tr h="535828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Дополнительное образование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28631"/>
                  </a:ext>
                </a:extLst>
              </a:tr>
              <a:tr h="5358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61922"/>
                  </a:ext>
                </a:extLst>
              </a:tr>
              <a:tr h="535828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Правовая грамотность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70924"/>
                  </a:ext>
                </a:extLst>
              </a:tr>
              <a:tr h="5358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40950"/>
                  </a:ext>
                </a:extLst>
              </a:tr>
              <a:tr h="535828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Духовно-нравственное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12541"/>
                  </a:ext>
                </a:extLst>
              </a:tr>
              <a:tr h="5358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69323"/>
                  </a:ext>
                </a:extLst>
              </a:tr>
              <a:tr h="535828">
                <a:tc gridSpan="5"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chemeClr val="tx1"/>
                          </a:solidFill>
                        </a:rPr>
                        <a:t>Профессиональная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ориентация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0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98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250F98-74E5-4B66-AFAA-C19AB463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889"/>
            <a:ext cx="3284831" cy="32323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72BFE-EEA0-4E75-8217-17BDD7DD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5" y="3699940"/>
            <a:ext cx="4068476" cy="3051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A82D8-0587-4C36-A441-9F6E7A836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831" y="0"/>
            <a:ext cx="4948257" cy="3711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C2C11-7721-4491-8395-488E316B6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898" y="540591"/>
            <a:ext cx="4291101" cy="32183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985D2-9744-49B2-A6F8-00C049CF0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916" y="3593239"/>
            <a:ext cx="5804021" cy="32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CA10A-7BFB-4E93-911B-2F8673A6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157812"/>
            <a:ext cx="5025140" cy="6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36DB1-1F85-456B-9E53-EE2A9442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3" y="299805"/>
            <a:ext cx="6200930" cy="465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35EC97-83E4-4A48-B6EA-BBCE2AA31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7" y="2207299"/>
            <a:ext cx="5621311" cy="4215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1AB4D-DFD4-4AE5-9A28-9AB177D8B3A8}"/>
              </a:ext>
            </a:extLst>
          </p:cNvPr>
          <p:cNvSpPr txBox="1"/>
          <p:nvPr/>
        </p:nvSpPr>
        <p:spPr>
          <a:xfrm>
            <a:off x="264827" y="434715"/>
            <a:ext cx="496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Наброски идей для сайта </a:t>
            </a:r>
          </a:p>
          <a:p>
            <a:pPr algn="ctr"/>
            <a:r>
              <a:rPr lang="ru-RU" dirty="0"/>
              <a:t>на координационном совете МИП </a:t>
            </a:r>
          </a:p>
        </p:txBody>
      </p:sp>
    </p:spTree>
    <p:extLst>
      <p:ext uri="{BB962C8B-B14F-4D97-AF65-F5344CB8AC3E}">
        <p14:creationId xmlns:p14="http://schemas.microsoft.com/office/powerpoint/2010/main" val="176725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BF12338-18FE-4035-A6FD-C5B6F6E9D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78396"/>
              </p:ext>
            </p:extLst>
          </p:nvPr>
        </p:nvGraphicFramePr>
        <p:xfrm>
          <a:off x="1441553" y="1004341"/>
          <a:ext cx="9308893" cy="5073541"/>
        </p:xfrm>
        <a:graphic>
          <a:graphicData uri="http://schemas.openxmlformats.org/drawingml/2006/table">
            <a:tbl>
              <a:tblPr firstRow="1" firstCol="1" bandRow="1"/>
              <a:tblGrid>
                <a:gridCol w="9308893">
                  <a:extLst>
                    <a:ext uri="{9D8B030D-6E8A-4147-A177-3AD203B41FA5}">
                      <a16:colId xmlns:a16="http://schemas.microsoft.com/office/drawing/2014/main" val="3195291381"/>
                    </a:ext>
                  </a:extLst>
                </a:gridCol>
              </a:tblGrid>
              <a:tr h="5803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https://www.krupilovaei-uchitel.com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70616"/>
                  </a:ext>
                </a:extLst>
              </a:tr>
              <a:tr h="770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https://www.lyubovsmirnova.com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16910"/>
                  </a:ext>
                </a:extLst>
              </a:tr>
              <a:tr h="58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4"/>
                        </a:rPr>
                        <a:t>http://tzavyalova.ucoz.net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04666"/>
                  </a:ext>
                </a:extLst>
              </a:tr>
              <a:tr h="68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5"/>
                        </a:rPr>
                        <a:t>https://www.svetlanavidakas.ru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0374"/>
                  </a:ext>
                </a:extLst>
              </a:tr>
              <a:tr h="922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/>
                        </a:rPr>
                        <a:t>https://giv76gsv76.wixsite.com/podvig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95425"/>
                  </a:ext>
                </a:extLst>
              </a:tr>
              <a:tr h="68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/>
                        </a:rPr>
                        <a:t>https://giv76gsv76.wixsite.com/tutaev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9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8A6247-40AC-497D-9002-A387558B3ABC}"/>
              </a:ext>
            </a:extLst>
          </p:cNvPr>
          <p:cNvSpPr txBox="1"/>
          <p:nvPr/>
        </p:nvSpPr>
        <p:spPr>
          <a:xfrm rot="10800000" flipV="1">
            <a:off x="1019330" y="1076643"/>
            <a:ext cx="995346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Россия – страна возможностей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https://rsv.ru/</a:t>
            </a:r>
            <a:endParaRPr lang="en-US" sz="2400" dirty="0"/>
          </a:p>
          <a:p>
            <a:endParaRPr lang="ru-RU" sz="2400" dirty="0"/>
          </a:p>
          <a:p>
            <a:r>
              <a:rPr lang="en-US" sz="2400" dirty="0">
                <a:hlinkClick r:id="rId3"/>
              </a:rPr>
              <a:t>https://nra-russia.ru/</a:t>
            </a:r>
            <a:r>
              <a:rPr lang="ru-RU" sz="2400" dirty="0"/>
              <a:t>   Национальная родительская ассоциация</a:t>
            </a:r>
          </a:p>
          <a:p>
            <a:endParaRPr lang="ru-RU" sz="2400" dirty="0"/>
          </a:p>
          <a:p>
            <a:r>
              <a:rPr lang="en-US" sz="2400" dirty="0">
                <a:hlinkClick r:id="rId4"/>
              </a:rPr>
              <a:t>http://www.gouo.ru/Glavnaya.html</a:t>
            </a:r>
            <a:r>
              <a:rPr lang="ru-RU" sz="2400" dirty="0"/>
              <a:t>  Институт развития ИРГОУ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5"/>
              </a:rPr>
              <a:t>https://ru.wix.com/website-template/view/html/1835?siteId=aee01d04-1522-4b47-9789-29991ca8eb0d&amp;metaSiteId=e0b45070-6e24-4835-b8ba-e1fbadd8444c&amp;originUrl=https%3A%2F%2Fru.wix.com%2Fwebsite%2Ftemplates%2Fhtml%2Feducation</a:t>
            </a:r>
            <a:endParaRPr lang="en-US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74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344</Words>
  <Application>Microsoft Office PowerPoint</Application>
  <PresentationFormat>Широкоэкранный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МИП «Муниципальная модель развития семейного воспитания и родительского просвещения»</vt:lpstr>
      <vt:lpstr>Структура Программы </vt:lpstr>
      <vt:lpstr>Банк информационно-методических материалов для реализации Программы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Константиновна Ягодкина</dc:creator>
  <cp:lastModifiedBy>Ольга Константиновна Ягодкина</cp:lastModifiedBy>
  <cp:revision>16</cp:revision>
  <dcterms:created xsi:type="dcterms:W3CDTF">2021-02-24T08:39:03Z</dcterms:created>
  <dcterms:modified xsi:type="dcterms:W3CDTF">2021-02-26T05:11:10Z</dcterms:modified>
</cp:coreProperties>
</file>