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9" r:id="rId6"/>
    <p:sldId id="260" r:id="rId7"/>
    <p:sldId id="275" r:id="rId8"/>
    <p:sldId id="276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Ребенка</a:t>
            </a:r>
            <a:r>
              <a:rPr lang="ru-RU" dirty="0"/>
              <a:t> </a:t>
            </a:r>
            <a:r>
              <a:rPr lang="ru-RU" b="1" i="1" dirty="0"/>
              <a:t> воспитывает все, что окружает.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Лучшее воспитание – это воспитание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добрыми отношениями друг к другу,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к окружающему миру, к самим себе,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ибо «нравственность постигается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и применяется не из чьих-то речей,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а из реальных отношений между людьми,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которые ребенок видит,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испытывает и осуществляет сам».</a:t>
            </a:r>
            <a:endParaRPr lang="ru-RU" dirty="0"/>
          </a:p>
          <a:p>
            <a:pPr marL="0" indent="0" algn="r">
              <a:buNone/>
            </a:pPr>
            <a:r>
              <a:rPr lang="ru-RU" b="1" i="1" dirty="0"/>
              <a:t>(Соловейчик В.)</a:t>
            </a:r>
            <a:r>
              <a:rPr lang="ru-RU" i="1" dirty="0"/>
              <a:t>                   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ГРАЖДАНИН</a:t>
            </a:r>
            <a:endParaRPr lang="ru-RU" dirty="0"/>
          </a:p>
        </p:txBody>
      </p:sp>
      <p:pic>
        <p:nvPicPr>
          <p:cNvPr id="2050" name="Picture 2" descr="E:\Мешкова фото семья\DSCF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9" y="4153055"/>
            <a:ext cx="3305341" cy="24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Мешкова фото семья\DSCF0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987824" cy="218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Мешкова фото семья\IMG_01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" y="1159559"/>
            <a:ext cx="3253105" cy="24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Мешкова фото семья\IMG_27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064998" cy="257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шкова фото семья\DSCF09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64154"/>
            <a:ext cx="324036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4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СПОРТСМЕН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Задача:</a:t>
            </a:r>
            <a:r>
              <a:rPr lang="ru-RU" dirty="0"/>
              <a:t> формировать навыки ЗОЖ.</a:t>
            </a:r>
          </a:p>
          <a:p>
            <a:pPr marL="0" indent="0">
              <a:buNone/>
            </a:pPr>
            <a:r>
              <a:rPr lang="ru-RU" b="1" dirty="0"/>
              <a:t>Основные направления:</a:t>
            </a:r>
            <a:endParaRPr lang="ru-RU" dirty="0"/>
          </a:p>
          <a:p>
            <a:pPr lvl="0"/>
            <a:r>
              <a:rPr lang="ru-RU" dirty="0"/>
              <a:t>психическое и физическое здоровье;</a:t>
            </a:r>
          </a:p>
          <a:p>
            <a:pPr lvl="0"/>
            <a:r>
              <a:rPr lang="ru-RU" dirty="0"/>
              <a:t>культура и сохранение собственного здоровья;</a:t>
            </a:r>
          </a:p>
          <a:p>
            <a:pPr lvl="0"/>
            <a:r>
              <a:rPr lang="ru-RU" dirty="0"/>
              <a:t>гармония души  и тела, режим дня и здоровье;</a:t>
            </a:r>
          </a:p>
          <a:p>
            <a:pPr lvl="0"/>
            <a:r>
              <a:rPr lang="ru-RU" dirty="0"/>
              <a:t>гигиена;</a:t>
            </a:r>
          </a:p>
          <a:p>
            <a:r>
              <a:rPr lang="ru-RU" dirty="0"/>
              <a:t>вредные привычки и их влияние на организм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СПОРТСМЕН</a:t>
            </a:r>
            <a:endParaRPr lang="ru-RU" dirty="0"/>
          </a:p>
        </p:txBody>
      </p:sp>
      <p:pic>
        <p:nvPicPr>
          <p:cNvPr id="1026" name="Picture 2" descr="E:\Мешкова фото семья\DSCF0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306"/>
            <a:ext cx="3449357" cy="25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Мешкова фото семья\IMG_5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1217"/>
            <a:ext cx="3127350" cy="236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шкова фото семья\IMG_20210528_1305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782570" cy="28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Мешкова фото семья\DSCF01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219993" cy="28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Мешкова фото семья\IMG_20210803_1156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30" y="2636912"/>
            <a:ext cx="297807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ЭКОЛОГ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Задача:</a:t>
            </a:r>
            <a:r>
              <a:rPr lang="ru-RU" dirty="0"/>
              <a:t>  прививать  любовь к </a:t>
            </a:r>
            <a:r>
              <a:rPr lang="ru-RU" dirty="0" smtClean="0"/>
              <a:t>природе</a:t>
            </a:r>
          </a:p>
          <a:p>
            <a:pPr marL="0" indent="0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направления:</a:t>
            </a:r>
            <a:endParaRPr lang="ru-RU" dirty="0"/>
          </a:p>
          <a:p>
            <a:pPr lvl="0"/>
            <a:r>
              <a:rPr lang="ru-RU" dirty="0"/>
              <a:t>каждый гражданин – в ответе не только за себя, свою семью, но и за всю Планету;</a:t>
            </a:r>
          </a:p>
          <a:p>
            <a:r>
              <a:rPr lang="ru-RU" dirty="0"/>
              <a:t>осмысление себя как части планеты – Земля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ЭКОЛОГ</a:t>
            </a:r>
            <a:endParaRPr lang="ru-RU" dirty="0"/>
          </a:p>
        </p:txBody>
      </p:sp>
      <p:pic>
        <p:nvPicPr>
          <p:cNvPr id="4" name="Объект 3" descr="E:\Мешкова фото семья\IMG_01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915816" cy="2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шкова фото семья\IMG_24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94" y="188640"/>
            <a:ext cx="2983130" cy="241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шкова фото семья\IMG_25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2632"/>
            <a:ext cx="3319860" cy="230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Мешкова фото семья\IMG_27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33" y="4185083"/>
            <a:ext cx="316835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Мешкова фото семья\IMG_26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72" y="1846485"/>
            <a:ext cx="30243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Мешкова фото семья\IMG_46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09890"/>
            <a:ext cx="2977252" cy="227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0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ВОЛОНТЕР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Задача: </a:t>
            </a:r>
            <a:r>
              <a:rPr lang="ru-RU" dirty="0"/>
              <a:t>популяризация идей добровольчества в школьной среде;</a:t>
            </a:r>
          </a:p>
          <a:p>
            <a:pPr marL="0" indent="0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направления:</a:t>
            </a:r>
            <a:endParaRPr lang="ru-RU" dirty="0"/>
          </a:p>
          <a:p>
            <a:pPr lvl="0"/>
            <a:r>
              <a:rPr lang="ru-RU" dirty="0"/>
              <a:t>создание оптимальных условий для распространения волонтерского движения и активизации участия школьников в социально-значимых акциях, проектах;</a:t>
            </a:r>
          </a:p>
          <a:p>
            <a:pPr lvl="0"/>
            <a:r>
              <a:rPr lang="ru-RU" dirty="0"/>
              <a:t>вовлечение учащихся в проекты, связанные с оказанием поддержки различным группам населения;</a:t>
            </a:r>
          </a:p>
          <a:p>
            <a:pPr lvl="0"/>
            <a:r>
              <a:rPr lang="ru-RU" dirty="0"/>
              <a:t>участие в подготовке и проведении массовых социально-культурных, информационно-просветительских и спортивных мероприятий;</a:t>
            </a:r>
          </a:p>
          <a:p>
            <a:pPr lvl="0"/>
            <a:r>
              <a:rPr lang="ru-RU" dirty="0"/>
              <a:t>привлечение учащихся к участию в добровольной безвозмездной помощи на базе школы, а также социальных учреждений и служб для совместной социально-значимой деятельности;</a:t>
            </a:r>
          </a:p>
          <a:p>
            <a:pPr lvl="0"/>
            <a:r>
              <a:rPr lang="ru-RU" dirty="0"/>
              <a:t>поддержка и реализация социальных инициатив школьников;</a:t>
            </a:r>
          </a:p>
          <a:p>
            <a:pPr lvl="0"/>
            <a:r>
              <a:rPr lang="ru-RU" dirty="0"/>
              <a:t>подготовка и поддержка молодежных лидеров;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ВОЛОНТЕР</a:t>
            </a:r>
            <a:endParaRPr lang="ru-RU" dirty="0"/>
          </a:p>
        </p:txBody>
      </p:sp>
      <p:pic>
        <p:nvPicPr>
          <p:cNvPr id="3074" name="Picture 2" descr="E:\Мешкова фото семья\DSCF0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5" y="1112648"/>
            <a:ext cx="3441483" cy="25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ешкова фото семья\DSCF0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1171" y="737701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Мешкова фото семья\IMG_47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55" y="2132856"/>
            <a:ext cx="3158584" cy="253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шкова фото семья\IMG_20210806_0901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119120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E:\Мешкова фото семья\IMG_4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726080" cy="22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ПРОФЕССИОНАЛ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Задача: о</a:t>
            </a:r>
            <a:r>
              <a:rPr lang="ru-RU" dirty="0"/>
              <a:t>казание </a:t>
            </a:r>
            <a:r>
              <a:rPr lang="ru-RU" dirty="0" err="1"/>
              <a:t>профориентационной</a:t>
            </a:r>
            <a:r>
              <a:rPr lang="ru-RU" dirty="0"/>
              <a:t> поддержки учащимся в процессе самоопределения и </a:t>
            </a:r>
            <a:r>
              <a:rPr lang="ru-RU" dirty="0" smtClean="0"/>
              <a:t>выбора сферы </a:t>
            </a:r>
            <a:r>
              <a:rPr lang="ru-RU" dirty="0"/>
              <a:t>будущей профессиональной </a:t>
            </a:r>
            <a:r>
              <a:rPr lang="ru-RU" dirty="0" smtClean="0"/>
              <a:t>деятельности</a:t>
            </a:r>
          </a:p>
          <a:p>
            <a:pPr marL="0" indent="0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направления:</a:t>
            </a:r>
            <a:endParaRPr lang="ru-RU" dirty="0"/>
          </a:p>
          <a:p>
            <a:pPr lvl="0"/>
            <a:r>
              <a:rPr lang="ru-RU" dirty="0"/>
              <a:t>положительное отношение к труду;</a:t>
            </a:r>
          </a:p>
          <a:p>
            <a:pPr lvl="0"/>
            <a:r>
              <a:rPr lang="ru-RU" dirty="0" smtClean="0"/>
              <a:t>умение </a:t>
            </a:r>
            <a:r>
              <a:rPr lang="ru-RU" dirty="0"/>
              <a:t>разбираться в содержании профессиональной деятельности;</a:t>
            </a:r>
          </a:p>
          <a:p>
            <a:pPr lvl="0"/>
            <a:r>
              <a:rPr lang="ru-RU" dirty="0" smtClean="0"/>
              <a:t>умение </a:t>
            </a:r>
            <a:r>
              <a:rPr lang="ru-RU" dirty="0"/>
              <a:t>соотносить требования, предъявляемые профессией, с индивидуальными качествами;</a:t>
            </a:r>
          </a:p>
          <a:p>
            <a:r>
              <a:rPr lang="ru-RU" dirty="0" smtClean="0"/>
              <a:t>умение </a:t>
            </a:r>
            <a:r>
              <a:rPr lang="ru-RU" dirty="0"/>
              <a:t>анализировать </a:t>
            </a:r>
            <a:r>
              <a:rPr lang="ru-RU" dirty="0" smtClean="0"/>
              <a:t> свои возможности и способности (сформировать потребность в осознании и оценке качеств и возможностей своей личности)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Я - ПРОФЕССИОНАЛ</a:t>
            </a:r>
            <a:endParaRPr lang="ru-RU" dirty="0"/>
          </a:p>
        </p:txBody>
      </p:sp>
      <p:pic>
        <p:nvPicPr>
          <p:cNvPr id="4" name="Рисунок 3" descr="E:\Мешкова фото семья\IMG_20210901_1046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59936"/>
            <a:ext cx="2255747" cy="156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E:\Мешкова фото семья\проф\IMG_20210930_12190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35" y="1180318"/>
            <a:ext cx="3309633" cy="217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Мешкова фото семья\проф\IMG_20210930_1349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1" y="1844824"/>
            <a:ext cx="216024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шкова фото семья\проф\IMG_20210930_135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85119"/>
            <a:ext cx="1784985" cy="237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Мешкова фото семья\проф\IMG_20210930_1351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1" y="4149080"/>
            <a:ext cx="185801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Мешкова фото семья\проф\IMG_20210930_1352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664296" cy="205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Мешкова фото семья\проф\IMG_20210930_14374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41" y="3501008"/>
            <a:ext cx="30243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Мешкова фото семья\проф\IMG_20210930_14374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502525" cy="196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3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BShDsqPP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9078"/>
            <a:ext cx="3538736" cy="23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kKnI7gr5B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X10prHKiL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42" y="3933056"/>
            <a:ext cx="34099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DGurOR0D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1433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Программа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«СЕМЬ – Я»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Создание условий для формирования образа успешного человека, способного к самореализации в сложном современном мире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085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Предоставить дополнительные возможности для проявления творческих способностей детей, их активного вовлечения в организацию и проведение дел;</a:t>
            </a:r>
          </a:p>
          <a:p>
            <a:r>
              <a:rPr lang="ru-RU" sz="2400" dirty="0" smtClean="0"/>
              <a:t>Формировать уважительное отношение к членам семьи, воспитывать семьянина, любящего свою семью;</a:t>
            </a:r>
          </a:p>
          <a:p>
            <a:r>
              <a:rPr lang="ru-RU" sz="2400" dirty="0" smtClean="0"/>
              <a:t>Прививать любовь к природе; </a:t>
            </a:r>
          </a:p>
          <a:p>
            <a:r>
              <a:rPr lang="ru-RU" sz="2400" dirty="0" smtClean="0"/>
              <a:t>Формировать навыки здорового образа жизни;</a:t>
            </a:r>
          </a:p>
          <a:p>
            <a:r>
              <a:rPr lang="ru-RU" sz="2400" dirty="0" smtClean="0"/>
              <a:t>Популяризация идей добровольчества в школьной среде;</a:t>
            </a:r>
          </a:p>
          <a:p>
            <a:r>
              <a:rPr lang="ru-RU" sz="2400" dirty="0" smtClean="0"/>
              <a:t>Оказание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поддержки учащимися в процессе самоопределения и выбора сферы будущей профессиональной деятельности;</a:t>
            </a:r>
          </a:p>
          <a:p>
            <a:r>
              <a:rPr lang="ru-RU" sz="2400" dirty="0" smtClean="0"/>
              <a:t>Способствовать формированию активной жизненной позиции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СЕМЬЯНИН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Задача:</a:t>
            </a:r>
            <a:r>
              <a:rPr lang="ru-RU" dirty="0"/>
              <a:t> формировать уважение к членам семьи</a:t>
            </a:r>
            <a:r>
              <a:rPr lang="ru-RU" dirty="0" smtClean="0"/>
              <a:t>;     </a:t>
            </a:r>
            <a:r>
              <a:rPr lang="ru-RU" dirty="0"/>
              <a:t>воспитывать семьянина, любящего свою семью</a:t>
            </a:r>
          </a:p>
          <a:p>
            <a:r>
              <a:rPr lang="ru-RU" b="1" dirty="0"/>
              <a:t>Основные направления:</a:t>
            </a:r>
            <a:endParaRPr lang="ru-RU" dirty="0"/>
          </a:p>
          <a:p>
            <a:pPr lvl="0"/>
            <a:r>
              <a:rPr lang="ru-RU" dirty="0"/>
              <a:t>происхождение семьи;</a:t>
            </a:r>
          </a:p>
          <a:p>
            <a:pPr lvl="0"/>
            <a:r>
              <a:rPr lang="ru-RU" dirty="0"/>
              <a:t>отношения в семье;</a:t>
            </a:r>
          </a:p>
          <a:p>
            <a:pPr lvl="0"/>
            <a:r>
              <a:rPr lang="ru-RU" dirty="0"/>
              <a:t>преемственные связи: деды и родители, родители – дети, дети – внуки;</a:t>
            </a:r>
          </a:p>
          <a:p>
            <a:r>
              <a:rPr lang="ru-RU" dirty="0"/>
              <a:t>социальные семейные роли отца и матери, сына и дочери, внука и внучки, дедушки и бабушки  </a:t>
            </a:r>
            <a:r>
              <a:rPr lang="ru-RU" dirty="0"/>
              <a:t> </a:t>
            </a:r>
            <a:r>
              <a:rPr lang="x-none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5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СЕМЬЯНИН</a:t>
            </a:r>
            <a:endParaRPr lang="ru-RU" dirty="0"/>
          </a:p>
        </p:txBody>
      </p:sp>
      <p:pic>
        <p:nvPicPr>
          <p:cNvPr id="4" name="Объект 3" descr="E:\Мешкова фото семья\IMG_01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971984" cy="24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шкова фото семья\IMG_01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6744"/>
            <a:ext cx="2674972" cy="205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Мешкова фото семья\IMG_0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520280" cy="1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шкова фото семья\IMG_28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0243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Мешкова фото семья\IMG_28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05" y="3861048"/>
            <a:ext cx="360040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4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АКТИВИСТ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Задача:</a:t>
            </a:r>
            <a:r>
              <a:rPr lang="ru-RU" dirty="0"/>
              <a:t> формировать осознанную принадлежность к школьному </a:t>
            </a:r>
            <a:r>
              <a:rPr lang="ru-RU" dirty="0" smtClean="0"/>
              <a:t>коллективу; воспитывать </a:t>
            </a:r>
            <a:r>
              <a:rPr lang="ru-RU" dirty="0"/>
              <a:t>культуру поведения.</a:t>
            </a:r>
          </a:p>
          <a:p>
            <a:pPr marL="0" indent="0">
              <a:buNone/>
            </a:pPr>
            <a:r>
              <a:rPr lang="ru-RU" b="1" dirty="0"/>
              <a:t>Основные направления: </a:t>
            </a:r>
            <a:endParaRPr lang="ru-RU" dirty="0"/>
          </a:p>
          <a:p>
            <a:pPr lvl="0"/>
            <a:r>
              <a:rPr lang="ru-RU" dirty="0"/>
              <a:t> интересы личностные и коллективные;</a:t>
            </a:r>
          </a:p>
          <a:p>
            <a:pPr lvl="0"/>
            <a:r>
              <a:rPr lang="ru-RU" dirty="0" smtClean="0"/>
              <a:t>познавательная </a:t>
            </a:r>
            <a:r>
              <a:rPr lang="ru-RU" dirty="0"/>
              <a:t>активность и культура умственного труда;</a:t>
            </a:r>
          </a:p>
          <a:p>
            <a:pPr lvl="0"/>
            <a:r>
              <a:rPr lang="ru-RU" dirty="0"/>
              <a:t>выполнение роли хозяина в школе;</a:t>
            </a:r>
          </a:p>
          <a:p>
            <a:r>
              <a:rPr lang="ru-RU" dirty="0"/>
              <a:t>участие в самоуправлении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АКТИВИСТ</a:t>
            </a:r>
            <a:endParaRPr lang="ru-RU" dirty="0"/>
          </a:p>
        </p:txBody>
      </p:sp>
      <p:pic>
        <p:nvPicPr>
          <p:cNvPr id="1026" name="Picture 2" descr="E:\Конференция 07.12.21\fDrG0Zfe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95878" cy="25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45ZUmrYGv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4800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ig8nDwQZ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4711"/>
            <a:ext cx="2579861" cy="18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zrcyo5UoaK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5"/>
            <a:ext cx="2663997" cy="35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- ГРАЖДАНИН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Задача</a:t>
            </a:r>
            <a:r>
              <a:rPr lang="ru-RU" b="1" dirty="0"/>
              <a:t>:</a:t>
            </a:r>
            <a:r>
              <a:rPr lang="ru-RU" dirty="0"/>
              <a:t> способствовать формированию </a:t>
            </a:r>
            <a:r>
              <a:rPr lang="ru-RU" dirty="0" smtClean="0"/>
              <a:t> активной </a:t>
            </a:r>
            <a:r>
              <a:rPr lang="ru-RU" dirty="0"/>
              <a:t>гражданской позиции.</a:t>
            </a:r>
          </a:p>
          <a:p>
            <a:pPr marL="0" indent="0">
              <a:buNone/>
            </a:pPr>
            <a:r>
              <a:rPr lang="ru-RU" b="1" dirty="0"/>
              <a:t>Основные направления:</a:t>
            </a:r>
            <a:endParaRPr lang="ru-RU" dirty="0"/>
          </a:p>
          <a:p>
            <a:pPr lvl="0"/>
            <a:r>
              <a:rPr lang="ru-RU" dirty="0"/>
              <a:t>усвоение правовых знаний;</a:t>
            </a:r>
          </a:p>
          <a:p>
            <a:pPr lvl="0"/>
            <a:r>
              <a:rPr lang="ru-RU" dirty="0"/>
              <a:t>верность боевым и трудовым традициям старшего поколения;</a:t>
            </a:r>
          </a:p>
          <a:p>
            <a:pPr lvl="0"/>
            <a:r>
              <a:rPr lang="ru-RU" dirty="0"/>
              <a:t>преданность Отчизне;</a:t>
            </a:r>
          </a:p>
          <a:p>
            <a:r>
              <a:rPr lang="ru-RU" dirty="0"/>
              <a:t>осознание себя, как достойного гражданина России – патриота своей Родины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3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495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Программа </vt:lpstr>
      <vt:lpstr>Цель</vt:lpstr>
      <vt:lpstr>Задачи</vt:lpstr>
      <vt:lpstr>Я - СЕМЬЯНИН</vt:lpstr>
      <vt:lpstr>Я - СЕМЬЯНИН</vt:lpstr>
      <vt:lpstr>Я - АКТИВИСТ</vt:lpstr>
      <vt:lpstr>Я - АКТИВИСТ</vt:lpstr>
      <vt:lpstr>Я - ГРАЖДАНИН</vt:lpstr>
      <vt:lpstr>Я - ГРАЖДАНИН</vt:lpstr>
      <vt:lpstr>Я - СПОРТСМЕН</vt:lpstr>
      <vt:lpstr>Я - СПОРТСМЕН</vt:lpstr>
      <vt:lpstr>Я - ЭКОЛОГ</vt:lpstr>
      <vt:lpstr>Я - ЭКОЛОГ</vt:lpstr>
      <vt:lpstr>Я - ВОЛОНТЕР</vt:lpstr>
      <vt:lpstr>Я - ВОЛОНТЕР</vt:lpstr>
      <vt:lpstr>Я - ПРОФЕССИОНАЛ</vt:lpstr>
      <vt:lpstr>    Я - ПРОФЕССИОНАЛ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</dc:title>
  <dc:creator>1</dc:creator>
  <cp:lastModifiedBy>Windows User</cp:lastModifiedBy>
  <cp:revision>20</cp:revision>
  <dcterms:created xsi:type="dcterms:W3CDTF">2021-12-05T13:52:28Z</dcterms:created>
  <dcterms:modified xsi:type="dcterms:W3CDTF">2021-12-06T19:10:22Z</dcterms:modified>
</cp:coreProperties>
</file>