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8" r:id="rId3"/>
    <p:sldId id="269" r:id="rId4"/>
    <p:sldId id="270" r:id="rId5"/>
    <p:sldId id="271" r:id="rId6"/>
    <p:sldId id="273" r:id="rId7"/>
    <p:sldId id="283" r:id="rId8"/>
    <p:sldId id="274" r:id="rId9"/>
    <p:sldId id="28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761163" cy="98821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20F"/>
    <a:srgbClr val="01011D"/>
    <a:srgbClr val="030351"/>
    <a:srgbClr val="0A373E"/>
    <a:srgbClr val="2C6266"/>
    <a:srgbClr val="C7E5E7"/>
    <a:srgbClr val="FF0000"/>
    <a:srgbClr val="FC7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0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6" name="Группа 15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BBBFD-5695-4CF4-B3F5-B8760CD97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86641-A0B1-48E5-B5E6-596AEA78E6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156EB-D89E-4DA6-9E55-63BD7DF37D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24A6-C081-40FE-8D4A-4794441E5A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04ED-BCA2-49F3-86D6-9BAF9EA06C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BE949-C1A5-4156-8C3A-EA205F9030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9F26-1A24-41C9-9F61-C22E7C70A8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F760-7522-44EE-89B6-949004CB75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B57B-1E6A-45EB-BC56-B6310575E7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B39C-D0BE-4047-9C98-D2534E65DB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4CDE-566D-4E1C-BCE9-CC833C0396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280AB-B1DC-4715-BE59-FCD853961C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C0E4D0-F37B-4FA1-A0C6-43FDDF588B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8" name="Полилиния 11"/>
              <p:cNvPicPr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2" r:id="rId2"/>
    <p:sldLayoutId id="214748376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63" r:id="rId9"/>
    <p:sldLayoutId id="2147483758" r:id="rId10"/>
    <p:sldLayoutId id="2147483759" r:id="rId11"/>
    <p:sldLayoutId id="21474837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27171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Вариативная часть  рабочей  программы воспитания «</a:t>
            </a:r>
            <a:r>
              <a:rPr lang="ru-RU" dirty="0" err="1" smtClean="0"/>
              <a:t>Семь-Я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pPr algn="ctr"/>
            <a:r>
              <a:rPr lang="ru-RU" smtClean="0"/>
              <a:t>Я - семьянин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5357813" cy="4929188"/>
          </a:xfrm>
        </p:spPr>
        <p:txBody>
          <a:bodyPr/>
          <a:lstStyle/>
          <a:p>
            <a:r>
              <a:rPr lang="ru-RU" i="1" smtClean="0"/>
              <a:t>Проекты «Моя семья и ее традиции», «История моей фамилии»</a:t>
            </a:r>
            <a:endParaRPr lang="ru-RU" smtClean="0"/>
          </a:p>
          <a:p>
            <a:r>
              <a:rPr lang="ru-RU" i="1" smtClean="0"/>
              <a:t>Праздники  « Милая мама моя»</a:t>
            </a:r>
            <a:endParaRPr lang="ru-RU" smtClean="0"/>
          </a:p>
          <a:p>
            <a:r>
              <a:rPr lang="ru-RU" i="1" smtClean="0"/>
              <a:t>« Мой папа -  самый, самый»</a:t>
            </a:r>
            <a:endParaRPr lang="ru-RU" smtClean="0"/>
          </a:p>
          <a:p>
            <a:r>
              <a:rPr lang="ru-RU" i="1" smtClean="0"/>
              <a:t>« Праздник семьи»</a:t>
            </a:r>
            <a:endParaRPr lang="ru-RU" smtClean="0"/>
          </a:p>
          <a:p>
            <a:r>
              <a:rPr lang="ru-RU" i="1" smtClean="0"/>
              <a:t>Кл. час « Что значит быть хорошим сыном и дочерью?»</a:t>
            </a:r>
            <a:endParaRPr lang="ru-RU" smtClean="0"/>
          </a:p>
          <a:p>
            <a:r>
              <a:rPr lang="ru-RU" i="1" smtClean="0"/>
              <a:t> Родительское собрание 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    « Хорошие дети у хороших родителей» </a:t>
            </a:r>
            <a:endParaRPr lang="ru-RU" smtClean="0"/>
          </a:p>
          <a:p>
            <a:endParaRPr lang="ru-RU" smtClean="0"/>
          </a:p>
        </p:txBody>
      </p:sp>
      <p:pic>
        <p:nvPicPr>
          <p:cNvPr id="12292" name="Picture 2" descr="https://sun9-84.userapi.com/impg/xYWg7eBG1JnETZVZtR0W9dZFjOOm5Uf2kNaVhA/U8FqvtpdEEY.jpg?size=1280x720&amp;quality=95&amp;sign=ebae25ec9905972335dbea7ebe050e3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857496"/>
            <a:ext cx="378618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s://sun9-78.userapi.com/impg/pbSpJE43qUy1dTG169EJ5qbBCadGylb2FTBsWQ/DG20czvdTJc.jpg?size=1280x1280&amp;quality=96&amp;sign=0b21c72a9fd1b9862b65ffba98ae28f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2857500"/>
            <a:ext cx="32146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886325" y="6143625"/>
            <a:ext cx="4257675" cy="714375"/>
          </a:xfrm>
        </p:spPr>
        <p:txBody>
          <a:bodyPr/>
          <a:lstStyle/>
          <a:p>
            <a:pPr algn="ctr"/>
            <a:r>
              <a:rPr lang="ru-RU" smtClean="0"/>
              <a:t>Я - активист</a:t>
            </a: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6000750" cy="6110287"/>
          </a:xfrm>
        </p:spPr>
        <p:txBody>
          <a:bodyPr/>
          <a:lstStyle/>
          <a:p>
            <a:r>
              <a:rPr lang="ru-RU" i="1" smtClean="0"/>
              <a:t>Конкурс «Ученик года»</a:t>
            </a:r>
            <a:endParaRPr lang="ru-RU" smtClean="0"/>
          </a:p>
          <a:p>
            <a:r>
              <a:rPr lang="ru-RU" i="1" smtClean="0"/>
              <a:t>Акция «Поделись теплом своей души», «Не забудь поздравить…»</a:t>
            </a:r>
            <a:endParaRPr lang="ru-RU" smtClean="0"/>
          </a:p>
          <a:p>
            <a:r>
              <a:rPr lang="ru-RU" i="1" smtClean="0"/>
              <a:t>День самоуправления</a:t>
            </a:r>
            <a:endParaRPr lang="ru-RU" smtClean="0"/>
          </a:p>
          <a:p>
            <a:r>
              <a:rPr lang="ru-RU" i="1" smtClean="0"/>
              <a:t>Акция «5 для мамы»</a:t>
            </a:r>
            <a:endParaRPr lang="ru-RU" smtClean="0"/>
          </a:p>
          <a:p>
            <a:r>
              <a:rPr lang="ru-RU" i="1" smtClean="0"/>
              <a:t>Выставка декоративно-прикладного творчества</a:t>
            </a:r>
            <a:endParaRPr lang="ru-RU" smtClean="0"/>
          </a:p>
          <a:p>
            <a:r>
              <a:rPr lang="ru-RU" i="1" smtClean="0"/>
              <a:t>Фестиваль «Создай настроение» (украшение зала, школы к праздникам, создание фотозон, организация концертов, создание клумб, благоустройство пришкольной территории..)</a:t>
            </a:r>
            <a:endParaRPr lang="ru-RU" smtClean="0"/>
          </a:p>
          <a:p>
            <a:r>
              <a:rPr lang="ru-RU" i="1" smtClean="0"/>
              <a:t>Неделя доброты «Маршрут добрых дел»</a:t>
            </a:r>
            <a:endParaRPr lang="ru-RU" smtClean="0"/>
          </a:p>
          <a:p>
            <a:endParaRPr lang="ru-RU" smtClean="0"/>
          </a:p>
        </p:txBody>
      </p:sp>
      <p:pic>
        <p:nvPicPr>
          <p:cNvPr id="13317" name="Picture 2" descr="https://sun9-38.userapi.com/impg/izVUBnK-hHIwNFz7_mtpkbKM0m5SpkZapKz7kg/vnXcyQbk794.jpg?size=1280x960&amp;quality=96&amp;sign=318c3f23f136b93a183ecc6debccd6c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214313"/>
            <a:ext cx="3471862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29200" y="6072188"/>
            <a:ext cx="4114800" cy="581025"/>
          </a:xfrm>
        </p:spPr>
        <p:txBody>
          <a:bodyPr/>
          <a:lstStyle/>
          <a:p>
            <a:r>
              <a:rPr lang="ru-RU" smtClean="0"/>
              <a:t>Я - гражданин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0" y="285750"/>
            <a:ext cx="6286500" cy="6038850"/>
          </a:xfrm>
        </p:spPr>
        <p:txBody>
          <a:bodyPr/>
          <a:lstStyle/>
          <a:p>
            <a:r>
              <a:rPr lang="ru-RU" i="1" smtClean="0"/>
              <a:t>Конкурс фотографий «Край родной, навек любимый»</a:t>
            </a:r>
            <a:endParaRPr lang="ru-RU" smtClean="0"/>
          </a:p>
          <a:p>
            <a:r>
              <a:rPr lang="ru-RU" i="1" smtClean="0"/>
              <a:t>КТД «Многонациональный наш Ярославский край»</a:t>
            </a:r>
            <a:endParaRPr lang="ru-RU" smtClean="0"/>
          </a:p>
          <a:p>
            <a:r>
              <a:rPr lang="ru-RU" i="1" smtClean="0"/>
              <a:t>Конкурс рисунков «Я только слышал о войне»</a:t>
            </a:r>
            <a:endParaRPr lang="ru-RU" smtClean="0"/>
          </a:p>
          <a:p>
            <a:r>
              <a:rPr lang="ru-RU" i="1" smtClean="0"/>
              <a:t>Участие в городских мероприятиях, акциях, митингах, конкурсах исследовательских работ по гражданско-патриотической направленности</a:t>
            </a:r>
            <a:endParaRPr lang="ru-RU" smtClean="0"/>
          </a:p>
          <a:p>
            <a:r>
              <a:rPr lang="ru-RU" i="1" smtClean="0"/>
              <a:t>Волонтерская акция старшеклассников «Расскажи малышам о Конституции»</a:t>
            </a: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i="1" smtClean="0"/>
              <a:t> </a:t>
            </a:r>
            <a:endParaRPr lang="ru-RU" smtClean="0"/>
          </a:p>
          <a:p>
            <a:endParaRPr lang="ru-RU" smtClean="0"/>
          </a:p>
        </p:txBody>
      </p:sp>
      <p:pic>
        <p:nvPicPr>
          <p:cNvPr id="14340" name="Picture 2" descr="https://sun9-85.userapi.com/impg/jXSvH8g60bVZDy__STxhxZq3GvpW49CfgzsoZw/II_3a0Dp3-Q.jpg?size=810x1080&amp;quality=95&amp;sign=2f5cd3b774324ecfee771c7cdbdbd605&amp;type=album"/>
          <p:cNvPicPr>
            <a:picLocks noChangeAspect="1" noChangeArrowheads="1"/>
          </p:cNvPicPr>
          <p:nvPr/>
        </p:nvPicPr>
        <p:blipFill>
          <a:blip r:embed="rId2" cstate="print"/>
          <a:srcRect t="18326" b="4298"/>
          <a:stretch>
            <a:fillRect/>
          </a:stretch>
        </p:blipFill>
        <p:spPr bwMode="auto">
          <a:xfrm>
            <a:off x="6215063" y="214313"/>
            <a:ext cx="26320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s://sun9-43.userapi.com/impg/0UgXH5XlZ2eI62HnyMxLoYru2XWlRT58TPZZbw/UP1-5LYnX64.jpg?size=1280x960&amp;quality=95&amp;sign=d552e322cab2c079c7f0d3a89c330f5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500438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4929188" cy="714375"/>
          </a:xfrm>
        </p:spPr>
        <p:txBody>
          <a:bodyPr/>
          <a:lstStyle/>
          <a:p>
            <a:r>
              <a:rPr lang="ru-RU" smtClean="0"/>
              <a:t>Я - профессионал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572125"/>
          </a:xfrm>
        </p:spPr>
        <p:txBody>
          <a:bodyPr/>
          <a:lstStyle/>
          <a:p>
            <a:r>
              <a:rPr lang="ru-RU" i="1" smtClean="0"/>
              <a:t>Просмотр открытых уроков 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    ПроеКТОрия</a:t>
            </a:r>
            <a:endParaRPr lang="ru-RU" smtClean="0"/>
          </a:p>
          <a:p>
            <a:r>
              <a:rPr lang="ru-RU" i="1" smtClean="0"/>
              <a:t>Участие в социальном проекте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    «Осознанный выбор»</a:t>
            </a:r>
            <a:endParaRPr lang="ru-RU" smtClean="0"/>
          </a:p>
          <a:p>
            <a:r>
              <a:rPr lang="ru-RU" i="1" smtClean="0"/>
              <a:t>День профориентации</a:t>
            </a:r>
            <a:endParaRPr lang="ru-RU" smtClean="0"/>
          </a:p>
          <a:p>
            <a:r>
              <a:rPr lang="ru-RU" i="1" smtClean="0"/>
              <a:t>Организация уроков по теме «Мир профессий»</a:t>
            </a:r>
            <a:endParaRPr lang="ru-RU" smtClean="0"/>
          </a:p>
          <a:p>
            <a:r>
              <a:rPr lang="ru-RU" i="1" smtClean="0"/>
              <a:t>Вовлечение обучающихся в общественно-полезную деятельность в соответствии с  познавательными и профессиональными интересами: обеспечение участия в проектно-исследовательской деятельности (конкурсах, выставках, фестивалях)</a:t>
            </a:r>
            <a:endParaRPr lang="ru-RU" smtClean="0"/>
          </a:p>
          <a:p>
            <a:r>
              <a:rPr lang="ru-RU" i="1" smtClean="0"/>
              <a:t>Конференция для старшеклассников «Парад профессиональных предпочтений» </a:t>
            </a:r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15364" name="Picture 2" descr="https://sun9-34.userapi.com/impg/VkGn5Lq-FeYbOvpIWhCuduXxG_22ej_coMewsw/mwRtoeBY0n8.jpg?size=780x1040&amp;quality=96&amp;sign=eedc564a20a7aacf6626e0e948d67ab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428625"/>
            <a:ext cx="23574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4329112" cy="571500"/>
          </a:xfrm>
        </p:spPr>
        <p:txBody>
          <a:bodyPr/>
          <a:lstStyle/>
          <a:p>
            <a:r>
              <a:rPr lang="ru-RU" smtClean="0"/>
              <a:t>Я - спортсмен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253037"/>
          </a:xfrm>
        </p:spPr>
        <p:txBody>
          <a:bodyPr/>
          <a:lstStyle/>
          <a:p>
            <a:r>
              <a:rPr lang="ru-RU" i="1" smtClean="0"/>
              <a:t>Общешкольный день здоровья </a:t>
            </a:r>
            <a:endParaRPr lang="ru-RU" smtClean="0"/>
          </a:p>
          <a:p>
            <a:r>
              <a:rPr lang="ru-RU" i="1" smtClean="0"/>
              <a:t>Спартакиада «спорт поколений»</a:t>
            </a:r>
            <a:endParaRPr lang="ru-RU" smtClean="0"/>
          </a:p>
          <a:p>
            <a:r>
              <a:rPr lang="ru-RU" i="1" smtClean="0"/>
              <a:t>Сдаем нормы ГТО</a:t>
            </a:r>
            <a:endParaRPr lang="ru-RU" smtClean="0"/>
          </a:p>
          <a:p>
            <a:r>
              <a:rPr lang="ru-RU" i="1" smtClean="0"/>
              <a:t>Малые олимпийские игры</a:t>
            </a:r>
            <a:endParaRPr lang="ru-RU" smtClean="0"/>
          </a:p>
          <a:p>
            <a:r>
              <a:rPr lang="ru-RU" i="1" smtClean="0"/>
              <a:t>Месячник военно-патриотического воспитания</a:t>
            </a:r>
            <a:endParaRPr lang="ru-RU" smtClean="0"/>
          </a:p>
          <a:p>
            <a:r>
              <a:rPr lang="ru-RU" i="1" smtClean="0"/>
              <a:t>Военно-спортивная игра «Зарница»</a:t>
            </a:r>
            <a:endParaRPr lang="ru-RU" smtClean="0"/>
          </a:p>
          <a:p>
            <a:r>
              <a:rPr lang="ru-RU" i="1" smtClean="0"/>
              <a:t>Проекты «Здоровое питание»</a:t>
            </a:r>
            <a:endParaRPr lang="ru-RU" smtClean="0"/>
          </a:p>
          <a:p>
            <a:r>
              <a:rPr lang="ru-RU" i="1" smtClean="0"/>
              <a:t>Фестиваль «Радуга здоровья»</a:t>
            </a:r>
            <a:endParaRPr lang="ru-RU" smtClean="0"/>
          </a:p>
          <a:p>
            <a:r>
              <a:rPr lang="ru-RU" i="1" smtClean="0"/>
              <a:t>Акция «Здоровье – это здорово»</a:t>
            </a:r>
            <a:endParaRPr lang="ru-RU" smtClean="0"/>
          </a:p>
          <a:p>
            <a:r>
              <a:rPr lang="ru-RU" i="1" smtClean="0"/>
              <a:t>Эстафета по ПДД «Движение – жизнь, когда по правилам»</a:t>
            </a:r>
            <a:endParaRPr lang="ru-RU" smtClean="0"/>
          </a:p>
          <a:p>
            <a:r>
              <a:rPr lang="ru-RU" i="1" smtClean="0"/>
              <a:t>Зимние забавы</a:t>
            </a:r>
            <a:endParaRPr lang="ru-RU" smtClean="0"/>
          </a:p>
          <a:p>
            <a:endParaRPr lang="ru-RU" b="1" smtClean="0"/>
          </a:p>
        </p:txBody>
      </p:sp>
      <p:pic>
        <p:nvPicPr>
          <p:cNvPr id="16388" name="Picture 2" descr="https://sun9-48.userapi.com/impg/dG0I98RcHAENf4_ADDmcURd8BCRJ-HeJRElczw/nd7zaDgTMdQ.jpg?size=1280x960&amp;quality=96&amp;sign=860efea366da6b16e497c7d9027c16b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357188"/>
            <a:ext cx="3471862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33.userapi.com/impf/RMQ337dYFqBx0kNomZ_eR765TFC9rzMwrcrZvA/d0k_AchTP-w.jpg?size=960x720&amp;quality=95&amp;sign=2874c18c56b8c47bf803993a625db35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7150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2828925" cy="723900"/>
          </a:xfrm>
        </p:spPr>
        <p:txBody>
          <a:bodyPr/>
          <a:lstStyle/>
          <a:p>
            <a:r>
              <a:rPr lang="ru-RU" dirty="0" smtClean="0"/>
              <a:t>Я - эколог</a:t>
            </a:r>
          </a:p>
        </p:txBody>
      </p:sp>
      <p:sp>
        <p:nvSpPr>
          <p:cNvPr id="17412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324475"/>
          </a:xfrm>
        </p:spPr>
        <p:txBody>
          <a:bodyPr/>
          <a:lstStyle/>
          <a:p>
            <a:r>
              <a:rPr lang="ru-RU" i="1" dirty="0" smtClean="0"/>
              <a:t>Экологическая акция «Мусору нет!»</a:t>
            </a:r>
            <a:endParaRPr lang="ru-RU" dirty="0" smtClean="0"/>
          </a:p>
          <a:p>
            <a:r>
              <a:rPr lang="ru-RU" i="1" dirty="0" smtClean="0"/>
              <a:t>Выставка поделок из природного </a:t>
            </a:r>
          </a:p>
          <a:p>
            <a:pPr>
              <a:buFont typeface="Wingdings 2" pitchFamily="18" charset="2"/>
              <a:buNone/>
            </a:pPr>
            <a:r>
              <a:rPr lang="ru-RU" i="1" dirty="0" smtClean="0"/>
              <a:t>материала</a:t>
            </a:r>
            <a:endParaRPr lang="ru-RU" dirty="0" smtClean="0"/>
          </a:p>
          <a:p>
            <a:r>
              <a:rPr lang="ru-RU" i="1" dirty="0" smtClean="0"/>
              <a:t>Озеленение школьных кабинетов</a:t>
            </a:r>
            <a:endParaRPr lang="ru-RU" dirty="0" smtClean="0"/>
          </a:p>
          <a:p>
            <a:r>
              <a:rPr lang="ru-RU" i="1" dirty="0" smtClean="0"/>
              <a:t>Экологическая игра по станциям «Тропинки здоровья»</a:t>
            </a:r>
            <a:endParaRPr lang="ru-RU" dirty="0" smtClean="0"/>
          </a:p>
          <a:p>
            <a:r>
              <a:rPr lang="ru-RU" i="1" dirty="0" smtClean="0"/>
              <a:t>Акция «Покормите птиц»</a:t>
            </a:r>
            <a:endParaRPr lang="ru-RU" dirty="0" smtClean="0"/>
          </a:p>
          <a:p>
            <a:r>
              <a:rPr lang="ru-RU" i="1" dirty="0" smtClean="0"/>
              <a:t>Конкурс рисунков «Нет милей чудес, чем наш русский лес»</a:t>
            </a:r>
            <a:endParaRPr lang="ru-RU" dirty="0" smtClean="0"/>
          </a:p>
          <a:p>
            <a:r>
              <a:rPr lang="ru-RU" i="1" dirty="0" smtClean="0"/>
              <a:t>Выращивание рассады цветочных декоративных культур</a:t>
            </a:r>
            <a:endParaRPr lang="ru-RU" dirty="0" smtClean="0"/>
          </a:p>
          <a:p>
            <a:r>
              <a:rPr lang="ru-RU" i="1" dirty="0" smtClean="0"/>
              <a:t>Участие в районных, областных Всероссийских конкурсах, олимпиадах, конференциях экологического направления</a:t>
            </a: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4400552" cy="500063"/>
          </a:xfrm>
        </p:spPr>
        <p:txBody>
          <a:bodyPr/>
          <a:lstStyle/>
          <a:p>
            <a:r>
              <a:rPr lang="ru-RU" dirty="0" smtClean="0"/>
              <a:t>Я - доброволец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8686800" cy="5467350"/>
          </a:xfrm>
        </p:spPr>
        <p:txBody>
          <a:bodyPr/>
          <a:lstStyle/>
          <a:p>
            <a:r>
              <a:rPr lang="ru-RU" i="1" smtClean="0"/>
              <a:t>Волонтерская акция старшеклассников «Расскажи малышам о Конституции»</a:t>
            </a:r>
            <a:endParaRPr lang="ru-RU" smtClean="0"/>
          </a:p>
          <a:p>
            <a:r>
              <a:rPr lang="ru-RU" i="1" smtClean="0"/>
              <a:t>Участие в акциях: «Каждой малышке- по книжке»- «Игрушка»- «Ребята нашего двора»</a:t>
            </a:r>
            <a:endParaRPr lang="ru-RU" smtClean="0"/>
          </a:p>
          <a:p>
            <a:r>
              <a:rPr lang="ru-RU" i="1" smtClean="0"/>
              <a:t>- «Георгиевская лента»- «Наш уютный двор»- «Забота»- «Письмо солдату»- «Ветеран рядом»</a:t>
            </a:r>
            <a:endParaRPr lang="ru-RU" smtClean="0"/>
          </a:p>
          <a:p>
            <a:r>
              <a:rPr lang="ru-RU" i="1" smtClean="0"/>
              <a:t>- «Хорошее настроение»- «Брось 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   сигарету»- «Тропа здоровья»</a:t>
            </a:r>
            <a:endParaRPr lang="ru-RU" smtClean="0"/>
          </a:p>
          <a:p>
            <a:r>
              <a:rPr lang="ru-RU" i="1" smtClean="0"/>
              <a:t>Разработка и реализация 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   социальных проектов</a:t>
            </a:r>
            <a:endParaRPr lang="ru-RU" smtClean="0"/>
          </a:p>
          <a:p>
            <a:r>
              <a:rPr lang="ru-RU" i="1" smtClean="0"/>
              <a:t>Организация игр и конкурсов 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   для детей</a:t>
            </a:r>
            <a:endParaRPr lang="ru-RU" smtClean="0"/>
          </a:p>
          <a:p>
            <a:r>
              <a:rPr lang="ru-RU" i="1" smtClean="0"/>
              <a:t>Участие в экологических мероприятиях</a:t>
            </a:r>
            <a:endParaRPr lang="ru-RU" smtClean="0"/>
          </a:p>
          <a:p>
            <a:endParaRPr lang="ru-RU" smtClean="0"/>
          </a:p>
        </p:txBody>
      </p:sp>
      <p:pic>
        <p:nvPicPr>
          <p:cNvPr id="18436" name="Picture 2" descr="https://sun9-80.userapi.com/impg/n2J4PMxO7ONvbOzUMbP7CHecGeLabs07elHHEQ/p78BeRZKS9c.jpg?size=1280x960&amp;quality=96&amp;sign=981c4b3324859fcde57ff9134058ed5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3714750"/>
            <a:ext cx="33575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2" descr="https://fsd.multiurok.ru/html/2019/12/27/s_5e063a41ca07c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Рисунок 2" descr="C:\Documents and Settings\XXX\Рабочий стол\солныш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39688"/>
            <a:ext cx="4714875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000250" y="571500"/>
            <a:ext cx="4500563" cy="928688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4800" dirty="0">
                <a:latin typeface="Calibri" pitchFamily="34" charset="0"/>
                <a:cs typeface="Arial" pitchFamily="34" charset="0"/>
              </a:rPr>
              <a:t>     </a:t>
            </a:r>
            <a:r>
              <a:rPr lang="ru-RU" sz="72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Семь - 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s://phonoteka.org/uploads/posts/2021-04/1619786468_23-phonoteka_org-p-fon-detskii-professii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285852" y="1143000"/>
            <a:ext cx="6715172" cy="1285875"/>
          </a:xfrm>
        </p:spPr>
        <p:txBody>
          <a:bodyPr/>
          <a:lstStyle/>
          <a:p>
            <a:pPr algn="ctr"/>
            <a:r>
              <a:rPr lang="ru-RU" sz="4000" dirty="0" smtClean="0"/>
              <a:t>7 направлений </a:t>
            </a:r>
            <a:br>
              <a:rPr lang="ru-RU" sz="4000" dirty="0" smtClean="0"/>
            </a:br>
            <a:r>
              <a:rPr lang="ru-RU" sz="4000" dirty="0" smtClean="0"/>
              <a:t>(социальных ролей)</a:t>
            </a:r>
          </a:p>
        </p:txBody>
      </p:sp>
      <p:sp>
        <p:nvSpPr>
          <p:cNvPr id="7172" name="Содержимое 2"/>
          <p:cNvSpPr>
            <a:spLocks noGrp="1"/>
          </p:cNvSpPr>
          <p:nvPr>
            <p:ph sz="half" idx="1"/>
          </p:nvPr>
        </p:nvSpPr>
        <p:spPr>
          <a:xfrm>
            <a:off x="1428750" y="2000250"/>
            <a:ext cx="3714750" cy="4354513"/>
          </a:xfrm>
        </p:spPr>
        <p:txBody>
          <a:bodyPr/>
          <a:lstStyle/>
          <a:p>
            <a:endParaRPr lang="ru-RU" sz="2800" smtClean="0"/>
          </a:p>
          <a:p>
            <a:r>
              <a:rPr lang="ru-RU" sz="2800" smtClean="0"/>
              <a:t>Я – гражданин;</a:t>
            </a:r>
          </a:p>
          <a:p>
            <a:r>
              <a:rPr lang="ru-RU" sz="2800" smtClean="0"/>
              <a:t>Я – активист;</a:t>
            </a:r>
          </a:p>
          <a:p>
            <a:r>
              <a:rPr lang="ru-RU" sz="2800" smtClean="0"/>
              <a:t>Я – семьянин;</a:t>
            </a:r>
          </a:p>
          <a:p>
            <a:r>
              <a:rPr lang="ru-RU" sz="2800" smtClean="0"/>
              <a:t>Я – профессионал</a:t>
            </a:r>
            <a:r>
              <a:rPr lang="ru-RU" sz="3200" smtClean="0"/>
              <a:t>;</a:t>
            </a:r>
          </a:p>
        </p:txBody>
      </p:sp>
      <p:sp>
        <p:nvSpPr>
          <p:cNvPr id="7173" name="Содержимое 5"/>
          <p:cNvSpPr>
            <a:spLocks noGrp="1"/>
          </p:cNvSpPr>
          <p:nvPr>
            <p:ph sz="half" idx="2"/>
          </p:nvPr>
        </p:nvSpPr>
        <p:spPr>
          <a:xfrm>
            <a:off x="5000625" y="2500313"/>
            <a:ext cx="3686175" cy="3854450"/>
          </a:xfrm>
        </p:spPr>
        <p:txBody>
          <a:bodyPr/>
          <a:lstStyle/>
          <a:p>
            <a:r>
              <a:rPr lang="ru-RU" sz="2800" dirty="0" smtClean="0"/>
              <a:t>Я – доброволец;</a:t>
            </a:r>
          </a:p>
          <a:p>
            <a:r>
              <a:rPr lang="ru-RU" sz="2800" dirty="0" smtClean="0"/>
              <a:t>Я – эколог;</a:t>
            </a:r>
          </a:p>
          <a:p>
            <a:r>
              <a:rPr lang="ru-RU" sz="2800" dirty="0" smtClean="0"/>
              <a:t>Я – спортсмен.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s://st3.depositphotos.com/9876904/19155/v/1600/depositphotos_191558744-stock-illustration-border-template-with-kids-playing.jpg"/>
          <p:cNvPicPr>
            <a:picLocks noChangeAspect="1" noChangeArrowheads="1"/>
          </p:cNvPicPr>
          <p:nvPr/>
        </p:nvPicPr>
        <p:blipFill>
          <a:blip r:embed="rId2" cstate="print"/>
          <a:srcRect b="9671"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5"/>
          <p:cNvSpPr>
            <a:spLocks noGrp="1"/>
          </p:cNvSpPr>
          <p:nvPr>
            <p:ph type="title"/>
          </p:nvPr>
        </p:nvSpPr>
        <p:spPr>
          <a:xfrm>
            <a:off x="1071563" y="704850"/>
            <a:ext cx="7072312" cy="1295400"/>
          </a:xfrm>
        </p:spPr>
        <p:txBody>
          <a:bodyPr/>
          <a:lstStyle/>
          <a:p>
            <a:r>
              <a:rPr lang="ru-RU" sz="4400" smtClean="0"/>
              <a:t>Цель программы «Семь – Я»</a:t>
            </a:r>
          </a:p>
        </p:txBody>
      </p:sp>
      <p:sp>
        <p:nvSpPr>
          <p:cNvPr id="8196" name="Содержимое 6"/>
          <p:cNvSpPr>
            <a:spLocks noGrp="1"/>
          </p:cNvSpPr>
          <p:nvPr>
            <p:ph idx="1"/>
          </p:nvPr>
        </p:nvSpPr>
        <p:spPr>
          <a:xfrm>
            <a:off x="571500" y="1571613"/>
            <a:ext cx="7643813" cy="47529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        </a:t>
            </a:r>
          </a:p>
          <a:p>
            <a:pPr algn="ctr">
              <a:buNone/>
            </a:pPr>
            <a:r>
              <a:rPr lang="ru-RU" sz="3200" dirty="0" smtClean="0"/>
              <a:t>         создание условий для развития личности, способной к самоопределению и социализации на основе ценностей, правил и норм поведения гражданина Российской Федерации в интересах человека, семьи, общества и государства.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originals/46/cc/8a/46cc8a3c3e4e1a111ecaf81764cf20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r>
              <a:rPr lang="ru-RU" sz="4800" smtClean="0"/>
              <a:t>Задачи программы «Семь – Я»</a:t>
            </a:r>
          </a:p>
        </p:txBody>
      </p:sp>
      <p:sp>
        <p:nvSpPr>
          <p:cNvPr id="9220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395912"/>
          </a:xfrm>
        </p:spPr>
        <p:txBody>
          <a:bodyPr/>
          <a:lstStyle/>
          <a:p>
            <a:r>
              <a:rPr lang="ru-RU" dirty="0" smtClean="0"/>
              <a:t>- предоставить дополнительные возможности для проявления творческих способностей детей, их активного вовлечения в организацию и проведение школьных дел;</a:t>
            </a:r>
          </a:p>
          <a:p>
            <a:r>
              <a:rPr lang="ru-RU" dirty="0" smtClean="0"/>
              <a:t>- формировать общечеловеческие нормы гражданской морали, чувство патриотизма, уважение к памяти защитников Отечества и подвигам Героев Отечества, закону и правопорядку, человеку труда;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originals/46/cc/8a/46cc8a3c3e4e1a111ecaf81764cf20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r>
              <a:rPr lang="ru-RU" sz="4800" smtClean="0"/>
              <a:t>Задачи программы «Семь – Я»</a:t>
            </a: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3643312"/>
          </a:xfrm>
        </p:spPr>
        <p:txBody>
          <a:bodyPr/>
          <a:lstStyle/>
          <a:p>
            <a:r>
              <a:rPr lang="ru-RU" dirty="0" smtClean="0"/>
              <a:t>-содействовать формированию </a:t>
            </a:r>
            <a:r>
              <a:rPr lang="ru-RU" dirty="0" err="1" smtClean="0"/>
              <a:t>детско</a:t>
            </a:r>
            <a:r>
              <a:rPr lang="ru-RU" dirty="0" smtClean="0"/>
              <a:t> – взрослого коллектива, развитию коммуникативных навыков, культуры поведения, ценностей самостоятельности и инициативы, готовности к саморазвитию, самостоятельности и личностному самоопределению, мотивации к целенаправленной социально значимой деятельности;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originals/46/cc/8a/46cc8a3c3e4e1a111ecaf81764cf20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r>
              <a:rPr lang="ru-RU" sz="4800" smtClean="0"/>
              <a:t>Задачи программы «Семь – Я»</a:t>
            </a: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3643312"/>
          </a:xfrm>
        </p:spPr>
        <p:txBody>
          <a:bodyPr/>
          <a:lstStyle/>
          <a:p>
            <a:r>
              <a:rPr lang="ru-RU" dirty="0" smtClean="0"/>
              <a:t>- формировать уважительное отношение к членам своей семьи и старшему поколению, семейным ценностям и традициям;</a:t>
            </a:r>
          </a:p>
          <a:p>
            <a:r>
              <a:rPr lang="ru-RU" dirty="0" smtClean="0"/>
              <a:t>- способствовать формированию уважительного отношения к труду и трудящимся, ориентации на трудовую деятельность и получение профессии;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originals/46/cc/8a/46cc8a3c3e4e1a111ecaf81764cf20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71546"/>
          </a:xfrm>
        </p:spPr>
        <p:txBody>
          <a:bodyPr/>
          <a:lstStyle/>
          <a:p>
            <a:pPr algn="ctr"/>
            <a:r>
              <a:rPr lang="ru-RU" sz="4800" dirty="0" smtClean="0"/>
              <a:t>Задачи программы «Семь – Я»</a:t>
            </a: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5"/>
          </a:xfrm>
        </p:spPr>
        <p:txBody>
          <a:bodyPr/>
          <a:lstStyle/>
          <a:p>
            <a:r>
              <a:rPr lang="ru-RU" dirty="0" smtClean="0"/>
              <a:t>- вовлекать в добровольческую деятельность, способствующую формированию честности, доброты, милосердия, справедливости, дружелюбия и взаимопомощи;</a:t>
            </a:r>
          </a:p>
          <a:p>
            <a:r>
              <a:rPr lang="ru-RU" dirty="0" smtClean="0"/>
              <a:t>- формировать основы экологической культуры, ответственное и бережное отношение к природе и окружающей среде, навыки охраны и защиты окружающей среды;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originals/46/cc/8a/46cc8a3c3e4e1a111ecaf81764cf20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r>
              <a:rPr lang="ru-RU" sz="4800" smtClean="0"/>
              <a:t>Задачи программы «Семь – Я»</a:t>
            </a: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3643312"/>
          </a:xfrm>
        </p:spPr>
        <p:txBody>
          <a:bodyPr/>
          <a:lstStyle/>
          <a:p>
            <a:r>
              <a:rPr lang="ru-RU" dirty="0" smtClean="0"/>
              <a:t>- прививать навыки здорового образа жизни с учётом возможностей и состояния здоровья,       безопасного поведения в природной и социальной среде, чрезвычайных ситуациях;</a:t>
            </a:r>
          </a:p>
          <a:p>
            <a:r>
              <a:rPr lang="ru-RU" dirty="0" smtClean="0"/>
              <a:t>- повышать педагогическую и психологическую культуру всех участников образовательного процесса через совместную деятельность.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1120</TotalTime>
  <Words>672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Вариативная часть  рабочей  программы воспитания «Семь-Я»</vt:lpstr>
      <vt:lpstr>Слайд 2</vt:lpstr>
      <vt:lpstr>7 направлений  (социальных ролей)</vt:lpstr>
      <vt:lpstr>Цель программы «Семь – Я»</vt:lpstr>
      <vt:lpstr>Задачи программы «Семь – Я»</vt:lpstr>
      <vt:lpstr>Задачи программы «Семь – Я»</vt:lpstr>
      <vt:lpstr>Задачи программы «Семь – Я»</vt:lpstr>
      <vt:lpstr>Задачи программы «Семь – Я»</vt:lpstr>
      <vt:lpstr>Задачи программы «Семь – Я»</vt:lpstr>
      <vt:lpstr>Я - семьянин</vt:lpstr>
      <vt:lpstr>Я - активист</vt:lpstr>
      <vt:lpstr>Я - гражданин</vt:lpstr>
      <vt:lpstr>Я - профессионал</vt:lpstr>
      <vt:lpstr>Я - спортсмен</vt:lpstr>
      <vt:lpstr>Я - эколог</vt:lpstr>
      <vt:lpstr>Я - доброволец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ДЕНЬГИ.</dc:title>
  <dc:creator>user</dc:creator>
  <cp:lastModifiedBy>User</cp:lastModifiedBy>
  <cp:revision>57</cp:revision>
  <dcterms:created xsi:type="dcterms:W3CDTF">2009-01-26T04:52:20Z</dcterms:created>
  <dcterms:modified xsi:type="dcterms:W3CDTF">2023-01-20T06:43:10Z</dcterms:modified>
</cp:coreProperties>
</file>